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png" ContentType="image/png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8" r:id="rId2"/>
    <p:sldId id="395" r:id="rId3"/>
    <p:sldId id="381" r:id="rId4"/>
    <p:sldId id="377" r:id="rId5"/>
    <p:sldId id="397" r:id="rId6"/>
    <p:sldId id="39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  <a:srgbClr val="0000FF"/>
    <a:srgbClr val="FF66FF"/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535" autoAdjust="0"/>
    <p:restoredTop sz="88971" autoAdjust="0"/>
  </p:normalViewPr>
  <p:slideViewPr>
    <p:cSldViewPr>
      <p:cViewPr varScale="1">
        <p:scale>
          <a:sx n="94" d="100"/>
          <a:sy n="94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D5F4FD68-399C-4F48-823D-55FC2FBA585D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6A3B272-2365-4915-B55C-8F91D1FF6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168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AD53F75B-246D-4599-B1A7-32452DF406B6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DE5F6D62-4F89-4B51-B047-A6BDC23A1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157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CAPTEX – six 3-hr</a:t>
            </a:r>
            <a:r>
              <a:rPr lang="en-US" baseline="0" dirty="0" smtClean="0"/>
              <a:t> releases and lasting about 3 days each, mid-Sep – Oct 1983</a:t>
            </a:r>
          </a:p>
          <a:p>
            <a:r>
              <a:rPr lang="en-US" baseline="0" dirty="0" smtClean="0"/>
              <a:t>ANATEX – 33 episodes with 2.5-day intervals for about 3 months, Jan – Mar 1987</a:t>
            </a:r>
          </a:p>
          <a:p>
            <a:r>
              <a:rPr lang="en-US" baseline="0" dirty="0" smtClean="0"/>
              <a:t>OKC80 – one 3-hr release and lasting for 4 days, July 8</a:t>
            </a:r>
            <a:r>
              <a:rPr lang="en-US" baseline="30000" dirty="0" smtClean="0"/>
              <a:t>th</a:t>
            </a:r>
            <a:r>
              <a:rPr lang="en-US" baseline="0" dirty="0" smtClean="0"/>
              <a:t> 1980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F6D62-4F89-4B51-B047-A6BDC23A14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51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H, DFG, KABCE, J, I</a:t>
            </a:r>
          </a:p>
          <a:p>
            <a:r>
              <a:rPr lang="en-US" dirty="0" smtClean="0"/>
              <a:t>E, I, ABC, D,</a:t>
            </a:r>
            <a:r>
              <a:rPr lang="en-US" baseline="0" dirty="0" smtClean="0"/>
              <a:t> JG, F, H</a:t>
            </a:r>
          </a:p>
          <a:p>
            <a:r>
              <a:rPr lang="en-US" baseline="0" dirty="0" smtClean="0"/>
              <a:t>Taylor diagram – simulated patterns that agree well with observation lie within the 0.25 circle =&gt; relatively high R &amp; low RMS. Models on the observed line have the correct standard deviation indicating the pattern variations are of the right amplitude =&gt; right of line has larger variation than observed, left of line has too little spatial variability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F6D62-4F89-4B51-B047-A6BDC23A14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967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Rank – a cumulative score</a:t>
            </a:r>
            <a:r>
              <a:rPr lang="en-US" baseline="0" dirty="0" smtClean="0"/>
              <a:t> including four components</a:t>
            </a:r>
          </a:p>
          <a:p>
            <a:r>
              <a:rPr lang="en-US" baseline="0" dirty="0" smtClean="0"/>
              <a:t>R – correlation coefficient</a:t>
            </a:r>
          </a:p>
          <a:p>
            <a:r>
              <a:rPr lang="en-US" baseline="0" dirty="0" smtClean="0"/>
              <a:t>FB – fractional bias</a:t>
            </a:r>
          </a:p>
          <a:p>
            <a:r>
              <a:rPr lang="en-US" baseline="0" dirty="0" smtClean="0"/>
              <a:t>FMS – figure of merit in space indicating the percentage of overlap area of modeled and observed values</a:t>
            </a:r>
          </a:p>
          <a:p>
            <a:r>
              <a:rPr lang="en-US" baseline="0" dirty="0" smtClean="0"/>
              <a:t>KSP – indicating the max difference between cumulative distributions of modeled and observed concentrations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F6D62-4F89-4B51-B047-A6BDC23A14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780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HYSPLIT simulations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controlled tracer experiments using WRF meteorological data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3548390"/>
            <a:ext cx="7696200" cy="144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Fantine Ngan</a:t>
            </a:r>
            <a:r>
              <a:rPr kumimoji="0" lang="en-US" altLang="ko-KR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1,2</a:t>
            </a:r>
            <a:r>
              <a:rPr lang="en-US" altLang="ko-KR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and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Ariel Stein </a:t>
            </a:r>
            <a:r>
              <a:rPr kumimoji="0" lang="en-US" altLang="ko-KR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1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altLang="ko-KR" sz="1100" b="0" i="1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NOAA/Air </a:t>
            </a:r>
            <a:r>
              <a:rPr kumimoji="0" lang="en-US" altLang="ko-KR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Resource Laboratory, </a:t>
            </a:r>
            <a:r>
              <a:rPr kumimoji="0" lang="en-US" altLang="ko-KR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College Park, Maryland</a:t>
            </a:r>
            <a:endParaRPr kumimoji="0" lang="en-US" altLang="ko-KR" sz="12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1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altLang="ko-KR" sz="1100" b="0" i="1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Cooperative Institute for Climate and Satellites, University of Maryland, College Park, Maryland</a:t>
            </a:r>
            <a:endParaRPr kumimoji="0" lang="en-US" altLang="ko-KR" sz="12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ntine.ngan\Documents\Dropbox\shared-FN\RRR-WRF27km\world-concgrid-lcc-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724" y="514349"/>
            <a:ext cx="7383354" cy="59436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80486"/>
            <a:ext cx="495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Meteorology and dispersion modeling domains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5824" y="514349"/>
            <a:ext cx="7089113" cy="4765600"/>
            <a:chOff x="885824" y="514349"/>
            <a:chExt cx="7089113" cy="4765600"/>
          </a:xfrm>
        </p:grpSpPr>
        <p:sp>
          <p:nvSpPr>
            <p:cNvPr id="3" name="TextBox 2"/>
            <p:cNvSpPr txBox="1"/>
            <p:nvPr/>
          </p:nvSpPr>
          <p:spPr>
            <a:xfrm rot="20657923">
              <a:off x="7053595" y="2900387"/>
              <a:ext cx="921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CAPTEX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4630">
              <a:off x="2818080" y="4910617"/>
              <a:ext cx="950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ANATEX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85824" y="514349"/>
              <a:ext cx="213391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WRF domain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27-km grid spacing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1411" y="3810716"/>
            <a:ext cx="8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OKC80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58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ine.ngan\Desktop\tmp-plot\w27km\normalized-Taylor-captex-SF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6818" y="762000"/>
            <a:ext cx="6477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023" y="26432"/>
            <a:ext cx="89967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Meteorological evaluation for CAPTEX</a:t>
            </a:r>
          </a:p>
          <a:p>
            <a:r>
              <a:rPr lang="en-US" sz="1400" dirty="0" smtClean="0"/>
              <a:t>WRF runs (version 3.5.1) were conducted with different PBL schemes and evaluated with surface wind speed and temperature measurements.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779382" y="4267200"/>
            <a:ext cx="77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D, F, G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886200" y="4114800"/>
            <a:ext cx="139336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044586" y="3867150"/>
            <a:ext cx="3501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13596" y="3697843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85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53476"/>
          <a:stretch/>
        </p:blipFill>
        <p:spPr bwMode="auto">
          <a:xfrm>
            <a:off x="98659" y="858650"/>
            <a:ext cx="8048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022" y="98028"/>
            <a:ext cx="691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Dispersion evaluation for CAPTEX </a:t>
            </a:r>
            <a:r>
              <a:rPr lang="en-US" dirty="0"/>
              <a:t>using controlled tracer measurements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9985" y="2583397"/>
            <a:ext cx="1371914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tx1"/>
                </a:solidFill>
              </a:rPr>
              <a:t>Blue – lowest score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325" y="2584864"/>
            <a:ext cx="1440523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tx1"/>
                </a:solidFill>
              </a:rPr>
              <a:t>Red – highest scores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84" y="858650"/>
            <a:ext cx="80391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6786093"/>
              </p:ext>
            </p:extLst>
          </p:nvPr>
        </p:nvGraphicFramePr>
        <p:xfrm>
          <a:off x="1381874" y="609600"/>
          <a:ext cx="670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599" y="2622964"/>
            <a:ext cx="2057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six episodes were merged for calculating the Rank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35418" y="2432464"/>
            <a:ext cx="139336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90499" y="3452596"/>
            <a:ext cx="7910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three Rank – E (</a:t>
            </a:r>
            <a:r>
              <a:rPr lang="en-US" dirty="0" err="1"/>
              <a:t>acmpx</a:t>
            </a:r>
            <a:r>
              <a:rPr lang="en-US" dirty="0"/>
              <a:t>), K (</a:t>
            </a:r>
            <a:r>
              <a:rPr lang="en-US" dirty="0" err="1"/>
              <a:t>gbmmo</a:t>
            </a:r>
            <a:r>
              <a:rPr lang="en-US" dirty="0"/>
              <a:t>), J (</a:t>
            </a:r>
            <a:r>
              <a:rPr lang="en-US" dirty="0" err="1"/>
              <a:t>uwmmo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Runs F (</a:t>
            </a:r>
            <a:r>
              <a:rPr lang="en-US" dirty="0" err="1"/>
              <a:t>wqnse</a:t>
            </a:r>
            <a:r>
              <a:rPr lang="en-US" dirty="0"/>
              <a:t>) and G (mynn2) had good </a:t>
            </a:r>
            <a:r>
              <a:rPr lang="en-US" dirty="0" smtClean="0"/>
              <a:t>statistics in </a:t>
            </a:r>
            <a:r>
              <a:rPr lang="en-US" dirty="0"/>
              <a:t>wind speed </a:t>
            </a:r>
            <a:r>
              <a:rPr lang="en-US" dirty="0" smtClean="0"/>
              <a:t>comparisons </a:t>
            </a:r>
            <a:r>
              <a:rPr lang="en-US" dirty="0"/>
              <a:t>but they did not produce good dispersion results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2622964"/>
            <a:ext cx="2057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</a:t>
            </a:r>
            <a:r>
              <a:rPr lang="en-US" sz="1400" dirty="0" err="1" smtClean="0"/>
              <a:t>narrc</a:t>
            </a:r>
            <a:r>
              <a:rPr lang="en-US" sz="1400" dirty="0" smtClean="0"/>
              <a:t>” run used met data NARR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257299" y="2432464"/>
            <a:ext cx="163830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35660" y="4876800"/>
            <a:ext cx="6819900" cy="1295400"/>
            <a:chOff x="835660" y="4648200"/>
            <a:chExt cx="6819900" cy="1295400"/>
          </a:xfrm>
        </p:grpSpPr>
        <mc:AlternateContent>
  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  <p:sp>
              <p:nvSpPr>
                <p:cNvPr id="5" name="Rectangle 4"/>
                <p:cNvSpPr/>
                <p:nvPr/>
              </p:nvSpPr>
              <p:spPr>
                <a:xfrm>
                  <a:off x="835660" y="4648200"/>
                  <a:ext cx="6819900" cy="73718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𝑅𝑎𝑛𝑘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+1−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𝐹𝐵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𝐹𝑀𝑆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𝐾𝑆𝑃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n-US" sz="2800" dirty="0"/>
                    <a:t> </a:t>
                  </a:r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660" y="4648200"/>
                  <a:ext cx="6819900" cy="73718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838200" y="5385389"/>
              <a:ext cx="6466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 – correlation </a:t>
              </a:r>
              <a:r>
                <a:rPr lang="en-US" sz="1400" dirty="0" smtClean="0"/>
                <a:t>coefficient, FB </a:t>
              </a:r>
              <a:r>
                <a:rPr lang="en-US" sz="1400" dirty="0"/>
                <a:t>– fractional bias</a:t>
              </a:r>
            </a:p>
            <a:p>
              <a:r>
                <a:rPr lang="en-US" sz="1400" dirty="0"/>
                <a:t>FMS – figure of merit in </a:t>
              </a:r>
              <a:r>
                <a:rPr lang="en-US" sz="1400" dirty="0" smtClean="0"/>
                <a:t>space, KSP </a:t>
              </a:r>
              <a:r>
                <a:rPr lang="en-US" sz="1400" dirty="0"/>
                <a:t>– </a:t>
              </a:r>
              <a:r>
                <a:rPr lang="en-US" sz="1400" dirty="0" smtClean="0"/>
                <a:t>Kolmogorov-Smirnov parameter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5660" y="4648200"/>
              <a:ext cx="632714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798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ntine.ngan\Documents\Dropbox\shared-FN\RRR-WRF27km\normalized-Taylor-SFC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325" y="762000"/>
            <a:ext cx="6477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248400" y="1905000"/>
            <a:ext cx="868510" cy="774502"/>
            <a:chOff x="6248400" y="1600200"/>
            <a:chExt cx="868510" cy="774502"/>
          </a:xfrm>
        </p:grpSpPr>
        <p:sp>
          <p:nvSpPr>
            <p:cNvPr id="4" name="Oval 3"/>
            <p:cNvSpPr/>
            <p:nvPr/>
          </p:nvSpPr>
          <p:spPr>
            <a:xfrm>
              <a:off x="62484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76975" y="2152234"/>
              <a:ext cx="137160" cy="1371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6271260" y="1906905"/>
              <a:ext cx="137160" cy="15240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53175" y="1600200"/>
              <a:ext cx="7465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CAPTEX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3175" y="1829216"/>
              <a:ext cx="7637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ANATEX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62700" y="2066925"/>
              <a:ext cx="668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OKC80</a:t>
              </a:r>
              <a:endParaRPr lang="en-US" sz="1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023" y="26432"/>
            <a:ext cx="89967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Meteorological evaluation for </a:t>
            </a:r>
            <a:r>
              <a:rPr lang="en-US" dirty="0" smtClean="0"/>
              <a:t>base .vs</a:t>
            </a:r>
            <a:r>
              <a:rPr lang="en-US" dirty="0"/>
              <a:t>. </a:t>
            </a:r>
            <a:r>
              <a:rPr lang="en-US" dirty="0" err="1"/>
              <a:t>obs</a:t>
            </a:r>
            <a:r>
              <a:rPr lang="en-US" dirty="0"/>
              <a:t> nudging </a:t>
            </a:r>
            <a:endParaRPr lang="en-US" dirty="0" smtClean="0"/>
          </a:p>
          <a:p>
            <a:r>
              <a:rPr lang="en-US" sz="1400" dirty="0" smtClean="0"/>
              <a:t>This includes all three tracer experiments. </a:t>
            </a:r>
          </a:p>
          <a:p>
            <a:r>
              <a:rPr lang="en-US" sz="1400" dirty="0" smtClean="0"/>
              <a:t>UW PBL scheme was used as a base case (J) and compared with the </a:t>
            </a:r>
            <a:r>
              <a:rPr lang="en-US" sz="1400" dirty="0" err="1" smtClean="0"/>
              <a:t>obs</a:t>
            </a:r>
            <a:r>
              <a:rPr lang="en-US" sz="1400" dirty="0" smtClean="0"/>
              <a:t> nudging case (J2).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82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9350"/>
            <a:ext cx="7870825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8832535"/>
              </p:ext>
            </p:extLst>
          </p:nvPr>
        </p:nvGraphicFramePr>
        <p:xfrm>
          <a:off x="601663" y="1343025"/>
          <a:ext cx="7333488" cy="35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/>
                <a:gridCol w="1981200"/>
                <a:gridCol w="1981200"/>
                <a:gridCol w="1713738"/>
              </a:tblGrid>
              <a:tr h="359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CAPTEX all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ANATEX (GGW)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ANATEX (STC)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OKC80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0566579"/>
              </p:ext>
            </p:extLst>
          </p:nvPr>
        </p:nvGraphicFramePr>
        <p:xfrm>
          <a:off x="7985125" y="1304925"/>
          <a:ext cx="457200" cy="12070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7200"/>
              </a:tblGrid>
              <a:tr h="30278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KSP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864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FMS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8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FB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278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022" y="98028"/>
            <a:ext cx="587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Dispersion evaluation using </a:t>
            </a:r>
            <a:r>
              <a:rPr lang="en-US" dirty="0"/>
              <a:t>controlled tracer measurements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6096000"/>
            <a:ext cx="646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 – correlation </a:t>
            </a:r>
            <a:r>
              <a:rPr lang="en-US" sz="1400" dirty="0" smtClean="0"/>
              <a:t>coefficient, FB </a:t>
            </a:r>
            <a:r>
              <a:rPr lang="en-US" sz="1400" dirty="0"/>
              <a:t>– fractional bias</a:t>
            </a:r>
          </a:p>
          <a:p>
            <a:r>
              <a:rPr lang="en-US" sz="1400" dirty="0"/>
              <a:t>FMS – figure of merit in </a:t>
            </a:r>
            <a:r>
              <a:rPr lang="en-US" sz="1400" dirty="0" smtClean="0"/>
              <a:t>space, KSP </a:t>
            </a:r>
            <a:r>
              <a:rPr lang="en-US" sz="1400" dirty="0"/>
              <a:t>– </a:t>
            </a:r>
            <a:r>
              <a:rPr lang="en-US" sz="1400" dirty="0" smtClean="0"/>
              <a:t>Kolmogorov-Smirnov parameter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31926" y="467360"/>
            <a:ext cx="79103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CAPTEX and ANATEX did not have better performance in using the assimilated met data (</a:t>
            </a:r>
            <a:r>
              <a:rPr lang="en-US" sz="1400" dirty="0" err="1" smtClean="0"/>
              <a:t>fdda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OKC80, using </a:t>
            </a:r>
            <a:r>
              <a:rPr lang="en-US" sz="1400" dirty="0" err="1" smtClean="0"/>
              <a:t>fdda</a:t>
            </a:r>
            <a:r>
              <a:rPr lang="en-US" sz="1400" dirty="0" smtClean="0"/>
              <a:t> met data produced a plume with higher R and smaller FB.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50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95519</TotalTime>
  <Words>511</Words>
  <Application>Microsoft Macintosh PowerPoint</Application>
  <PresentationFormat>On-screen Show (4:3)</PresentationFormat>
  <Paragraphs>69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Fantine Ngan</dc:creator>
  <cp:lastModifiedBy>Fantine Ngan</cp:lastModifiedBy>
  <cp:revision>3807</cp:revision>
  <cp:lastPrinted>2015-11-02T14:48:53Z</cp:lastPrinted>
  <dcterms:created xsi:type="dcterms:W3CDTF">2015-11-03T04:41:07Z</dcterms:created>
  <dcterms:modified xsi:type="dcterms:W3CDTF">2015-11-03T04:45:24Z</dcterms:modified>
</cp:coreProperties>
</file>